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8" r:id="rId3"/>
    <p:sldId id="259" r:id="rId4"/>
    <p:sldId id="260" r:id="rId5"/>
    <p:sldId id="261" r:id="rId6"/>
    <p:sldId id="264" r:id="rId7"/>
    <p:sldId id="262" r:id="rId8"/>
    <p:sldId id="265" r:id="rId9"/>
    <p:sldId id="263" r:id="rId10"/>
    <p:sldId id="267"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03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215196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7546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410373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4103595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8481886" y="0"/>
            <a:ext cx="6148514" cy="8229600"/>
          </a:xfrm>
          <a:prstGeom prst="rect">
            <a:avLst/>
          </a:prstGeom>
        </p:spPr>
      </p:pic>
      <p:sp>
        <p:nvSpPr>
          <p:cNvPr id="5" name="Text 1"/>
          <p:cNvSpPr/>
          <p:nvPr/>
        </p:nvSpPr>
        <p:spPr>
          <a:xfrm>
            <a:off x="833199" y="807755"/>
            <a:ext cx="6815488" cy="1863272"/>
          </a:xfrm>
          <a:prstGeom prst="rect">
            <a:avLst/>
          </a:prstGeom>
          <a:noFill/>
          <a:ln/>
        </p:spPr>
        <p:txBody>
          <a:bodyPr wrap="square" rtlCol="0" anchor="t"/>
          <a:lstStyle/>
          <a:p>
            <a:pPr marL="0" indent="0" algn="ctr">
              <a:lnSpc>
                <a:spcPts val="6561"/>
              </a:lnSpc>
              <a:buNone/>
            </a:pPr>
            <a:r>
              <a:rPr lang="en-US" sz="6000" dirty="0">
                <a:solidFill>
                  <a:srgbClr val="1F1E1E"/>
                </a:solidFill>
                <a:latin typeface="Red Hat Text" pitchFamily="34" charset="0"/>
                <a:ea typeface="Red Hat Text" pitchFamily="34" charset="-122"/>
                <a:cs typeface="Red Hat Text" pitchFamily="34" charset="-120"/>
              </a:rPr>
              <a:t>Unveiling India's Literacy Landscape</a:t>
            </a:r>
            <a:endParaRPr lang="en-US" sz="6000" dirty="0"/>
          </a:p>
        </p:txBody>
      </p:sp>
      <p:sp>
        <p:nvSpPr>
          <p:cNvPr id="6" name="Text 2"/>
          <p:cNvSpPr/>
          <p:nvPr/>
        </p:nvSpPr>
        <p:spPr>
          <a:xfrm>
            <a:off x="865153" y="3522961"/>
            <a:ext cx="6815488" cy="3324112"/>
          </a:xfrm>
          <a:prstGeom prst="rect">
            <a:avLst/>
          </a:prstGeom>
          <a:noFill/>
          <a:ln/>
        </p:spPr>
        <p:txBody>
          <a:bodyPr wrap="square" rtlCol="0" anchor="t"/>
          <a:lstStyle/>
          <a:p>
            <a:pPr marL="0" indent="0" algn="ctr">
              <a:lnSpc>
                <a:spcPts val="2799"/>
              </a:lnSpc>
              <a:buNone/>
            </a:pPr>
            <a:r>
              <a:rPr lang="en-US" sz="3000" dirty="0">
                <a:solidFill>
                  <a:srgbClr val="3B3535"/>
                </a:solidFill>
                <a:latin typeface="Roboto" pitchFamily="34" charset="0"/>
                <a:ea typeface="Roboto" pitchFamily="34" charset="-122"/>
                <a:cs typeface="Roboto" pitchFamily="34" charset="-120"/>
              </a:rPr>
              <a:t>India's literacy landscape is a tapestry of progress and challenges. From bustling cities to remote villages, the nation's educational achievements and disparities are interwoven, reflecting the complexities of its diverse population and the ongoing efforts to ensure universal access to knowledge.</a:t>
            </a:r>
            <a:endParaRPr lang="en-US" sz="3000" dirty="0"/>
          </a:p>
        </p:txBody>
      </p:sp>
      <p:sp>
        <p:nvSpPr>
          <p:cNvPr id="7" name="Shape 3"/>
          <p:cNvSpPr/>
          <p:nvPr/>
        </p:nvSpPr>
        <p:spPr>
          <a:xfrm>
            <a:off x="833199" y="5772626"/>
            <a:ext cx="355402" cy="355402"/>
          </a:xfrm>
          <a:prstGeom prst="roundRect">
            <a:avLst>
              <a:gd name="adj" fmla="val 25726039"/>
            </a:avLst>
          </a:prstGeom>
          <a:noFill/>
          <a:ln w="7620">
            <a:solidFill>
              <a:srgbClr val="FFFFFF"/>
            </a:solidFill>
            <a:prstDash val="soli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dirty="0"/>
          </a:p>
        </p:txBody>
      </p:sp>
      <p:sp>
        <p:nvSpPr>
          <p:cNvPr id="4" name="Text 1"/>
          <p:cNvSpPr/>
          <p:nvPr/>
        </p:nvSpPr>
        <p:spPr>
          <a:xfrm>
            <a:off x="5058974" y="304373"/>
            <a:ext cx="9313244" cy="781475"/>
          </a:xfrm>
          <a:prstGeom prst="rect">
            <a:avLst/>
          </a:prstGeom>
          <a:noFill/>
          <a:ln/>
        </p:spPr>
        <p:txBody>
          <a:bodyPr wrap="square" rtlCol="0" anchor="t"/>
          <a:lstStyle/>
          <a:p>
            <a:pPr algn="ctr"/>
            <a:r>
              <a:rPr lang="en-IN" sz="3500" dirty="0">
                <a:latin typeface="Red Hat Text"/>
                <a:ea typeface="Red Hat Text"/>
              </a:rPr>
              <a:t>LITERACY RATE IN INDIA (2018 - 2021, %) </a:t>
            </a:r>
          </a:p>
        </p:txBody>
      </p:sp>
      <p:sp>
        <p:nvSpPr>
          <p:cNvPr id="7" name="Text 3"/>
          <p:cNvSpPr/>
          <p:nvPr/>
        </p:nvSpPr>
        <p:spPr>
          <a:xfrm>
            <a:off x="6236849" y="3884484"/>
            <a:ext cx="3718924" cy="1421606"/>
          </a:xfrm>
          <a:prstGeom prst="rect">
            <a:avLst/>
          </a:prstGeom>
          <a:noFill/>
          <a:ln/>
        </p:spPr>
        <p:txBody>
          <a:bodyPr wrap="square" rtlCol="0" anchor="t"/>
          <a:lstStyle/>
          <a:p>
            <a:endParaRPr lang="en-IN" dirty="0"/>
          </a:p>
        </p:txBody>
      </p:sp>
      <p:pic>
        <p:nvPicPr>
          <p:cNvPr id="24" name="Image 1" descr="preencoded.png">
            <a:extLst>
              <a:ext uri="{FF2B5EF4-FFF2-40B4-BE49-F238E27FC236}">
                <a16:creationId xmlns:a16="http://schemas.microsoft.com/office/drawing/2014/main" id="{353AAC6C-CF82-4672-9A73-5B36FFE997B3}"/>
              </a:ext>
            </a:extLst>
          </p:cNvPr>
          <p:cNvPicPr>
            <a:picLocks noChangeAspect="1"/>
          </p:cNvPicPr>
          <p:nvPr/>
        </p:nvPicPr>
        <p:blipFill>
          <a:blip r:embed="rId4"/>
          <a:stretch>
            <a:fillRect/>
          </a:stretch>
        </p:blipFill>
        <p:spPr>
          <a:xfrm>
            <a:off x="24394" y="8657"/>
            <a:ext cx="4776395" cy="8229600"/>
          </a:xfrm>
          <a:prstGeom prst="rect">
            <a:avLst/>
          </a:prstGeom>
        </p:spPr>
      </p:pic>
      <p:sp>
        <p:nvSpPr>
          <p:cNvPr id="5" name="TextBox 4">
            <a:extLst>
              <a:ext uri="{FF2B5EF4-FFF2-40B4-BE49-F238E27FC236}">
                <a16:creationId xmlns:a16="http://schemas.microsoft.com/office/drawing/2014/main" id="{2595D6B7-F93F-4EFA-AFD8-E5A86141203E}"/>
              </a:ext>
            </a:extLst>
          </p:cNvPr>
          <p:cNvSpPr txBox="1"/>
          <p:nvPr/>
        </p:nvSpPr>
        <p:spPr>
          <a:xfrm>
            <a:off x="5058972" y="1120221"/>
            <a:ext cx="9313245" cy="1015663"/>
          </a:xfrm>
          <a:prstGeom prst="rect">
            <a:avLst/>
          </a:prstGeom>
          <a:noFill/>
        </p:spPr>
        <p:txBody>
          <a:bodyPr wrap="square" rtlCol="0">
            <a:spAutoFit/>
          </a:bodyPr>
          <a:lstStyle/>
          <a:p>
            <a:pPr marL="342900" indent="-342900">
              <a:buFont typeface="+mj-lt"/>
              <a:buAutoNum type="arabicPeriod"/>
            </a:pPr>
            <a:r>
              <a:rPr lang="en-IN" sz="2000" b="1" i="1" dirty="0">
                <a:latin typeface="Red Hat Text"/>
                <a:ea typeface="Red Hat Text"/>
              </a:rPr>
              <a:t>The literacy rate in India reached 94.02% in 2021 </a:t>
            </a:r>
            <a:endParaRPr lang="en-IN" sz="2000" b="1" dirty="0">
              <a:latin typeface="Red Hat Text"/>
              <a:ea typeface="Red Hat Text"/>
            </a:endParaRPr>
          </a:p>
          <a:p>
            <a:pPr marL="342900" indent="-342900">
              <a:buFont typeface="+mj-lt"/>
              <a:buAutoNum type="arabicPeriod"/>
            </a:pPr>
            <a:r>
              <a:rPr lang="en-IN" sz="2000" b="1" i="1" dirty="0">
                <a:latin typeface="Red Hat Text"/>
                <a:ea typeface="Red Hat Text"/>
              </a:rPr>
              <a:t>Between 2018 - 2021, the literacy rate was highest in the year 2021 </a:t>
            </a:r>
            <a:endParaRPr lang="en-IN" sz="2000" b="1" dirty="0">
              <a:latin typeface="Red Hat Text"/>
              <a:ea typeface="Red Hat Text"/>
            </a:endParaRPr>
          </a:p>
          <a:p>
            <a:pPr marL="342900" indent="-342900">
              <a:buFont typeface="+mj-lt"/>
              <a:buAutoNum type="arabicPeriod"/>
            </a:pPr>
            <a:r>
              <a:rPr lang="en-IN" sz="2000" b="1" i="1" dirty="0">
                <a:latin typeface="Red Hat Text"/>
                <a:ea typeface="Red Hat Text"/>
              </a:rPr>
              <a:t>On a year-on-year basis, the literacy rate increased by 0.8% in 2021</a:t>
            </a:r>
            <a:endParaRPr lang="en-IN" sz="2000" b="1" dirty="0">
              <a:latin typeface="Red Hat Text"/>
              <a:ea typeface="Red Hat Text"/>
            </a:endParaRPr>
          </a:p>
        </p:txBody>
      </p:sp>
      <p:pic>
        <p:nvPicPr>
          <p:cNvPr id="11" name="Picture 10">
            <a:extLst>
              <a:ext uri="{FF2B5EF4-FFF2-40B4-BE49-F238E27FC236}">
                <a16:creationId xmlns:a16="http://schemas.microsoft.com/office/drawing/2014/main" id="{BB6E0EB0-0952-40B9-8F03-E3D841846A93}"/>
              </a:ext>
            </a:extLst>
          </p:cNvPr>
          <p:cNvPicPr>
            <a:picLocks noChangeAspect="1"/>
          </p:cNvPicPr>
          <p:nvPr/>
        </p:nvPicPr>
        <p:blipFill rotWithShape="1">
          <a:blip r:embed="rId5"/>
          <a:srcRect l="10208" t="31612" r="10821" b="23943"/>
          <a:stretch/>
        </p:blipFill>
        <p:spPr>
          <a:xfrm>
            <a:off x="5058973" y="2323652"/>
            <a:ext cx="9313244" cy="5443369"/>
          </a:xfrm>
          <a:prstGeom prst="rect">
            <a:avLst/>
          </a:prstGeom>
        </p:spPr>
      </p:pic>
    </p:spTree>
    <p:extLst>
      <p:ext uri="{BB962C8B-B14F-4D97-AF65-F5344CB8AC3E}">
        <p14:creationId xmlns:p14="http://schemas.microsoft.com/office/powerpoint/2010/main" val="372569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dirty="0"/>
          </a:p>
        </p:txBody>
      </p:sp>
      <p:sp>
        <p:nvSpPr>
          <p:cNvPr id="7" name="Text 3"/>
          <p:cNvSpPr/>
          <p:nvPr/>
        </p:nvSpPr>
        <p:spPr>
          <a:xfrm>
            <a:off x="6236849" y="3884484"/>
            <a:ext cx="3718924" cy="1421606"/>
          </a:xfrm>
          <a:prstGeom prst="rect">
            <a:avLst/>
          </a:prstGeom>
          <a:noFill/>
          <a:ln/>
        </p:spPr>
        <p:txBody>
          <a:bodyPr wrap="square" rtlCol="0" anchor="t"/>
          <a:lstStyle/>
          <a:p>
            <a:endParaRPr lang="en-IN" dirty="0"/>
          </a:p>
        </p:txBody>
      </p:sp>
      <p:sp>
        <p:nvSpPr>
          <p:cNvPr id="10" name="TextBox 9">
            <a:extLst>
              <a:ext uri="{FF2B5EF4-FFF2-40B4-BE49-F238E27FC236}">
                <a16:creationId xmlns:a16="http://schemas.microsoft.com/office/drawing/2014/main" id="{59FC744A-3B78-485C-A75B-BB9991F09D4F}"/>
              </a:ext>
            </a:extLst>
          </p:cNvPr>
          <p:cNvSpPr txBox="1"/>
          <p:nvPr/>
        </p:nvSpPr>
        <p:spPr>
          <a:xfrm>
            <a:off x="688489" y="299254"/>
            <a:ext cx="10607040" cy="1323439"/>
          </a:xfrm>
          <a:prstGeom prst="rect">
            <a:avLst/>
          </a:prstGeom>
          <a:noFill/>
        </p:spPr>
        <p:txBody>
          <a:bodyPr wrap="square" rtlCol="0">
            <a:spAutoFit/>
          </a:bodyPr>
          <a:lstStyle/>
          <a:p>
            <a:r>
              <a:rPr lang="en-IN" sz="4000" dirty="0">
                <a:latin typeface="Red Hat Text"/>
              </a:rPr>
              <a:t>CONCLUSION</a:t>
            </a:r>
          </a:p>
          <a:p>
            <a:endParaRPr lang="en-IN" sz="4000" dirty="0">
              <a:latin typeface="Red Hat Text"/>
            </a:endParaRPr>
          </a:p>
        </p:txBody>
      </p:sp>
      <p:sp>
        <p:nvSpPr>
          <p:cNvPr id="11" name="TextBox 10">
            <a:extLst>
              <a:ext uri="{FF2B5EF4-FFF2-40B4-BE49-F238E27FC236}">
                <a16:creationId xmlns:a16="http://schemas.microsoft.com/office/drawing/2014/main" id="{9669BD97-959D-41A2-A9DE-0B74C5E9E874}"/>
              </a:ext>
            </a:extLst>
          </p:cNvPr>
          <p:cNvSpPr txBox="1"/>
          <p:nvPr/>
        </p:nvSpPr>
        <p:spPr>
          <a:xfrm>
            <a:off x="688489" y="1163578"/>
            <a:ext cx="13253422" cy="7171194"/>
          </a:xfrm>
          <a:prstGeom prst="rect">
            <a:avLst/>
          </a:prstGeom>
          <a:noFill/>
        </p:spPr>
        <p:txBody>
          <a:bodyPr wrap="square" rtlCol="0">
            <a:spAutoFit/>
          </a:bodyPr>
          <a:lstStyle/>
          <a:p>
            <a:pPr marL="457200" indent="-457200" algn="just">
              <a:buFont typeface="+mj-lt"/>
              <a:buAutoNum type="arabicPeriod"/>
            </a:pPr>
            <a:r>
              <a:rPr lang="en-IN" sz="2000" b="1" dirty="0"/>
              <a:t>Regional Disparities</a:t>
            </a:r>
            <a:r>
              <a:rPr lang="en-IN" sz="2000" dirty="0"/>
              <a:t>: There are significant disparities in literacy rates across different states and union territories. While some regions exhibit high literacy rates, others struggle with low literacy rates.</a:t>
            </a:r>
          </a:p>
          <a:p>
            <a:pPr marL="457200" indent="-457200" algn="just">
              <a:buFont typeface="+mj-lt"/>
              <a:buAutoNum type="arabicPeriod"/>
            </a:pPr>
            <a:r>
              <a:rPr lang="en-IN" sz="2000" b="1" dirty="0"/>
              <a:t>High Literacy States</a:t>
            </a:r>
            <a:r>
              <a:rPr lang="en-IN" sz="2000" dirty="0"/>
              <a:t>: States such as Kerala, Lakshadweep, Mizoram, Goa, and Tripura stand out for their high literacy rates in 2011. These states serve as examples of successful educational policies and programs that have led to widespread literacy.</a:t>
            </a:r>
          </a:p>
          <a:p>
            <a:pPr marL="457200" indent="-457200" algn="just">
              <a:buFont typeface="+mj-lt"/>
              <a:buAutoNum type="arabicPeriod"/>
            </a:pPr>
            <a:r>
              <a:rPr lang="en-IN" sz="2000" b="1" dirty="0"/>
              <a:t>Low Literacy States</a:t>
            </a:r>
            <a:r>
              <a:rPr lang="en-IN" sz="2000" dirty="0"/>
              <a:t>: Conversely, states like Bihar, Arunachal Pradesh, Rajasthan, Jharkhand, and Andhra Pradesh have lower literacy rates, indicating challenges in providing access to quality education and addressing socio-economic barriers to learning.</a:t>
            </a:r>
          </a:p>
          <a:p>
            <a:pPr marL="457200" indent="-457200" algn="just">
              <a:buFont typeface="+mj-lt"/>
              <a:buAutoNum type="arabicPeriod"/>
            </a:pPr>
            <a:r>
              <a:rPr lang="en-IN" sz="2000" b="1" dirty="0"/>
              <a:t>Gender Imbalance</a:t>
            </a:r>
            <a:r>
              <a:rPr lang="en-IN" sz="2000" dirty="0"/>
              <a:t>: The analysis also highlights gender imbalances in literacy rates, with some states exhibiting significant disparities between male and female literacy rates. Addressing these imbalances is crucial for achieving gender equality and ensuring inclusive educational opportunities for all.</a:t>
            </a:r>
          </a:p>
          <a:p>
            <a:pPr marL="457200" indent="-457200" algn="just">
              <a:buFont typeface="+mj-lt"/>
              <a:buAutoNum type="arabicPeriod"/>
            </a:pPr>
            <a:r>
              <a:rPr lang="en-IN" sz="2000" b="1" dirty="0"/>
              <a:t>Importance of Literacy</a:t>
            </a:r>
            <a:r>
              <a:rPr lang="en-IN" sz="2000" dirty="0"/>
              <a:t>: Overall, literacy plays a pivotal role in social and economic development. It empowers individuals, improves health outcomes, reduces poverty, and fosters economic growth. Therefore, efforts to improve literacy rates, particularly in low-performing regions and among marginalized populations, are essential for advancing sustainable development goals.</a:t>
            </a:r>
          </a:p>
          <a:p>
            <a:pPr marL="457200" indent="-457200" algn="just">
              <a:buFont typeface="+mj-lt"/>
              <a:buAutoNum type="arabicPeriod"/>
            </a:pPr>
            <a:r>
              <a:rPr lang="en-IN" sz="2000" b="1" dirty="0"/>
              <a:t>Continued Efforts Needed</a:t>
            </a:r>
            <a:r>
              <a:rPr lang="en-IN" sz="2000" dirty="0"/>
              <a:t>: While progress has been made in improving literacy rates nationwide, there is still much work to be done. Government initiatives, community engagement, and targeted interventions are necessary to address the underlying factors contributing to low literacy rates and promote lifelong learning opportunities for all citizens.</a:t>
            </a:r>
          </a:p>
          <a:p>
            <a:pPr algn="just"/>
            <a:endParaRPr lang="en-IN" sz="2000" dirty="0"/>
          </a:p>
          <a:p>
            <a:pPr algn="just"/>
            <a:r>
              <a:rPr lang="en-IN" sz="2000" dirty="0"/>
              <a:t>By understanding the current state of literacy in India and identifying areas for improvement, policymakers, educators, and stakeholders can work together to implement effective strategies and initiatives that promote universal access to quality education and enhance literacy outcomes for all individuals.</a:t>
            </a:r>
          </a:p>
          <a:p>
            <a:pPr algn="just"/>
            <a:endParaRPr lang="en-IN" sz="2000" dirty="0"/>
          </a:p>
        </p:txBody>
      </p:sp>
    </p:spTree>
    <p:extLst>
      <p:ext uri="{BB962C8B-B14F-4D97-AF65-F5344CB8AC3E}">
        <p14:creationId xmlns:p14="http://schemas.microsoft.com/office/powerpoint/2010/main" val="19367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1578" y="11151"/>
            <a:ext cx="14630400" cy="8229600"/>
          </a:xfrm>
          <a:prstGeom prst="rect">
            <a:avLst/>
          </a:prstGeom>
          <a:solidFill>
            <a:srgbClr val="FFFAFA"/>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11151"/>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000" dirty="0">
                <a:solidFill>
                  <a:srgbClr val="1F1E1E"/>
                </a:solidFill>
                <a:latin typeface="Red Hat Text" pitchFamily="34" charset="0"/>
                <a:ea typeface="Red Hat Text" pitchFamily="34" charset="-122"/>
                <a:cs typeface="Red Hat Text" pitchFamily="34" charset="-120"/>
              </a:rPr>
              <a:t>HISTORICAL TRENDS IN INDIAN LITERACY RATES</a:t>
            </a:r>
            <a:endParaRPr lang="en-US" sz="4000" dirty="0"/>
          </a:p>
        </p:txBody>
      </p:sp>
      <p:sp>
        <p:nvSpPr>
          <p:cNvPr id="6" name="Shape 2"/>
          <p:cNvSpPr/>
          <p:nvPr/>
        </p:nvSpPr>
        <p:spPr>
          <a:xfrm>
            <a:off x="4772799" y="3584817"/>
            <a:ext cx="73521" cy="3711095"/>
          </a:xfrm>
          <a:prstGeom prst="rect">
            <a:avLst/>
          </a:prstGeom>
          <a:solidFill>
            <a:srgbClr val="E0B7B7"/>
          </a:solidFill>
          <a:ln/>
        </p:spPr>
      </p:sp>
      <p:sp>
        <p:nvSpPr>
          <p:cNvPr id="9" name="Text 5"/>
          <p:cNvSpPr/>
          <p:nvPr/>
        </p:nvSpPr>
        <p:spPr>
          <a:xfrm>
            <a:off x="4772799" y="2870954"/>
            <a:ext cx="102394" cy="416481"/>
          </a:xfrm>
          <a:prstGeom prst="rect">
            <a:avLst/>
          </a:prstGeom>
          <a:noFill/>
          <a:ln/>
        </p:spPr>
        <p:txBody>
          <a:bodyPr wrap="none" rtlCol="0" anchor="t"/>
          <a:lstStyle/>
          <a:p>
            <a:pPr marL="0" indent="0" algn="ctr">
              <a:lnSpc>
                <a:spcPts val="3281"/>
              </a:lnSpc>
              <a:buNone/>
            </a:pPr>
            <a:endParaRPr lang="en-US" sz="2624"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endParaRPr lang="en-US" sz="1750" dirty="0"/>
          </a:p>
        </p:txBody>
      </p:sp>
      <p:sp>
        <p:nvSpPr>
          <p:cNvPr id="12" name="Shape 8"/>
          <p:cNvSpPr/>
          <p:nvPr/>
        </p:nvSpPr>
        <p:spPr>
          <a:xfrm>
            <a:off x="5053363" y="3314556"/>
            <a:ext cx="777597" cy="44410"/>
          </a:xfrm>
          <a:prstGeom prst="rect">
            <a:avLst/>
          </a:prstGeom>
          <a:solidFill>
            <a:srgbClr val="E0B7B7"/>
          </a:solidFill>
          <a:ln/>
        </p:spPr>
      </p:sp>
      <p:sp>
        <p:nvSpPr>
          <p:cNvPr id="13" name="Shape 9"/>
          <p:cNvSpPr/>
          <p:nvPr/>
        </p:nvSpPr>
        <p:spPr>
          <a:xfrm>
            <a:off x="4564806" y="3084874"/>
            <a:ext cx="499943" cy="499943"/>
          </a:xfrm>
          <a:prstGeom prst="roundRect">
            <a:avLst>
              <a:gd name="adj" fmla="val 26667"/>
            </a:avLst>
          </a:prstGeom>
          <a:solidFill>
            <a:srgbClr val="FFD6D6"/>
          </a:solidFill>
          <a:ln/>
        </p:spPr>
      </p:sp>
      <p:sp>
        <p:nvSpPr>
          <p:cNvPr id="14" name="Text 10"/>
          <p:cNvSpPr/>
          <p:nvPr/>
        </p:nvSpPr>
        <p:spPr>
          <a:xfrm>
            <a:off x="4681477" y="3084874"/>
            <a:ext cx="193715"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rPr>
              <a:t>1</a:t>
            </a:r>
            <a:endParaRPr lang="en-US" sz="2624" dirty="0"/>
          </a:p>
        </p:txBody>
      </p:sp>
      <p:sp>
        <p:nvSpPr>
          <p:cNvPr id="15" name="Text 11"/>
          <p:cNvSpPr/>
          <p:nvPr/>
        </p:nvSpPr>
        <p:spPr>
          <a:xfrm>
            <a:off x="5862816" y="3113022"/>
            <a:ext cx="2971979" cy="1476655"/>
          </a:xfrm>
          <a:prstGeom prst="rect">
            <a:avLst/>
          </a:prstGeom>
          <a:noFill/>
          <a:ln/>
        </p:spPr>
        <p:txBody>
          <a:bodyPr wrap="none" rtlCol="0" anchor="t"/>
          <a:lstStyle/>
          <a:p>
            <a:pPr marL="0" indent="0" algn="l">
              <a:lnSpc>
                <a:spcPts val="2734"/>
              </a:lnSpc>
              <a:buNone/>
            </a:pPr>
            <a:r>
              <a:rPr lang="en-US" sz="2200" dirty="0">
                <a:solidFill>
                  <a:srgbClr val="1F1E1E"/>
                </a:solidFill>
                <a:latin typeface="Red Hat Text" pitchFamily="34" charset="0"/>
                <a:ea typeface="Red Hat Text" pitchFamily="34" charset="-122"/>
              </a:rPr>
              <a:t>2001</a:t>
            </a:r>
            <a:endParaRPr lang="en-US" sz="2200" dirty="0"/>
          </a:p>
        </p:txBody>
      </p:sp>
      <p:sp>
        <p:nvSpPr>
          <p:cNvPr id="16" name="Text 12"/>
          <p:cNvSpPr/>
          <p:nvPr/>
        </p:nvSpPr>
        <p:spPr>
          <a:xfrm>
            <a:off x="5862816" y="3336072"/>
            <a:ext cx="7751088" cy="1745993"/>
          </a:xfrm>
          <a:prstGeom prst="rect">
            <a:avLst/>
          </a:prstGeom>
          <a:noFill/>
          <a:ln/>
        </p:spPr>
        <p:txBody>
          <a:bodyPr wrap="square" rtlCol="0" anchor="t"/>
          <a:lstStyle/>
          <a:p>
            <a:pPr algn="just"/>
            <a:br>
              <a:rPr lang="en-IN" sz="2000" dirty="0">
                <a:latin typeface="Roboto"/>
                <a:ea typeface="Roboto"/>
              </a:rPr>
            </a:br>
            <a:r>
              <a:rPr lang="en-IN" sz="2000" dirty="0">
                <a:latin typeface="Roboto"/>
                <a:ea typeface="Roboto"/>
              </a:rPr>
              <a:t>In 2001, India's literacy rate was approximately 64.84%. This figure represented the percentage of individuals aged 15 and above who could read and write in any language. However, India's literacy rate varied significantly across regions and demographic groups.</a:t>
            </a:r>
          </a:p>
        </p:txBody>
      </p:sp>
      <p:sp>
        <p:nvSpPr>
          <p:cNvPr id="17" name="Shape 13"/>
          <p:cNvSpPr/>
          <p:nvPr/>
        </p:nvSpPr>
        <p:spPr>
          <a:xfrm flipV="1">
            <a:off x="5063269" y="5647770"/>
            <a:ext cx="777597" cy="45719"/>
          </a:xfrm>
          <a:prstGeom prst="rect">
            <a:avLst/>
          </a:prstGeom>
          <a:solidFill>
            <a:srgbClr val="E0B7B7"/>
          </a:solidFill>
          <a:ln/>
        </p:spPr>
      </p:sp>
      <p:sp>
        <p:nvSpPr>
          <p:cNvPr id="18" name="Shape 14"/>
          <p:cNvSpPr/>
          <p:nvPr/>
        </p:nvSpPr>
        <p:spPr>
          <a:xfrm>
            <a:off x="4553420" y="5404720"/>
            <a:ext cx="499943" cy="499943"/>
          </a:xfrm>
          <a:prstGeom prst="roundRect">
            <a:avLst>
              <a:gd name="adj" fmla="val 26667"/>
            </a:avLst>
          </a:prstGeom>
          <a:solidFill>
            <a:srgbClr val="FFD6D6"/>
          </a:solidFill>
          <a:ln/>
        </p:spPr>
      </p:sp>
      <p:sp>
        <p:nvSpPr>
          <p:cNvPr id="19" name="Text 15"/>
          <p:cNvSpPr/>
          <p:nvPr/>
        </p:nvSpPr>
        <p:spPr>
          <a:xfrm>
            <a:off x="4744122" y="5400340"/>
            <a:ext cx="135444" cy="404705"/>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rPr>
              <a:t>2</a:t>
            </a:r>
            <a:endParaRPr lang="en-US" sz="2624" dirty="0"/>
          </a:p>
        </p:txBody>
      </p:sp>
      <p:sp>
        <p:nvSpPr>
          <p:cNvPr id="20" name="Text 16"/>
          <p:cNvSpPr/>
          <p:nvPr/>
        </p:nvSpPr>
        <p:spPr>
          <a:xfrm>
            <a:off x="5862816" y="5485046"/>
            <a:ext cx="2777490" cy="347186"/>
          </a:xfrm>
          <a:prstGeom prst="rect">
            <a:avLst/>
          </a:prstGeom>
          <a:noFill/>
          <a:ln/>
        </p:spPr>
        <p:txBody>
          <a:bodyPr wrap="none" rtlCol="0" anchor="t"/>
          <a:lstStyle/>
          <a:p>
            <a:pPr marL="0" indent="0" algn="l">
              <a:lnSpc>
                <a:spcPts val="2734"/>
              </a:lnSpc>
              <a:buNone/>
            </a:pPr>
            <a:r>
              <a:rPr lang="en-US" sz="2200" dirty="0">
                <a:solidFill>
                  <a:srgbClr val="1F1E1E"/>
                </a:solidFill>
                <a:latin typeface="Red Hat Text" pitchFamily="34" charset="0"/>
                <a:ea typeface="Red Hat Text" pitchFamily="34" charset="-122"/>
                <a:cs typeface="Red Hat Text" pitchFamily="34" charset="-120"/>
              </a:rPr>
              <a:t>2011</a:t>
            </a:r>
            <a:endParaRPr lang="en-US" sz="2200" dirty="0"/>
          </a:p>
        </p:txBody>
      </p:sp>
      <p:sp>
        <p:nvSpPr>
          <p:cNvPr id="21" name="Text 17"/>
          <p:cNvSpPr/>
          <p:nvPr/>
        </p:nvSpPr>
        <p:spPr>
          <a:xfrm>
            <a:off x="5862816" y="5864399"/>
            <a:ext cx="7751088" cy="1745992"/>
          </a:xfrm>
          <a:prstGeom prst="rect">
            <a:avLst/>
          </a:prstGeom>
          <a:noFill/>
          <a:ln/>
        </p:spPr>
        <p:txBody>
          <a:bodyPr wrap="none" rtlCol="0" anchor="t"/>
          <a:lstStyle/>
          <a:p>
            <a:pPr algn="just">
              <a:lnSpc>
                <a:spcPts val="2799"/>
              </a:lnSpc>
            </a:pPr>
            <a:r>
              <a:rPr lang="en-IN" sz="2000" dirty="0">
                <a:latin typeface="Roboto"/>
                <a:ea typeface="Roboto"/>
              </a:rPr>
              <a:t>In 2011, India's literacy rate was approximately 74.04%. This figure </a:t>
            </a:r>
          </a:p>
          <a:p>
            <a:pPr algn="just">
              <a:lnSpc>
                <a:spcPts val="2799"/>
              </a:lnSpc>
            </a:pPr>
            <a:r>
              <a:rPr lang="en-IN" sz="2000" dirty="0">
                <a:latin typeface="Roboto"/>
                <a:ea typeface="Roboto"/>
              </a:rPr>
              <a:t>represented the percentage of individuals aged 7 and above who </a:t>
            </a:r>
          </a:p>
          <a:p>
            <a:pPr algn="just">
              <a:lnSpc>
                <a:spcPts val="2799"/>
              </a:lnSpc>
            </a:pPr>
            <a:r>
              <a:rPr lang="en-IN" sz="2000" dirty="0">
                <a:latin typeface="Roboto"/>
                <a:ea typeface="Roboto"/>
              </a:rPr>
              <a:t>could read and write in any language. Similar to previous years, </a:t>
            </a:r>
          </a:p>
          <a:p>
            <a:pPr algn="just">
              <a:lnSpc>
                <a:spcPts val="2799"/>
              </a:lnSpc>
            </a:pPr>
            <a:r>
              <a:rPr lang="en-IN" sz="2000" dirty="0">
                <a:latin typeface="Roboto"/>
                <a:ea typeface="Roboto"/>
              </a:rPr>
              <a:t>literacy rates varied across regions and demographic groups in India.</a:t>
            </a:r>
            <a:endParaRPr lang="en-US" sz="2000" dirty="0">
              <a:latin typeface="Roboto"/>
              <a:ea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657"/>
            <a:ext cx="14630400" cy="8229600"/>
          </a:xfrm>
          <a:prstGeom prst="rect">
            <a:avLst/>
          </a:prstGeom>
          <a:solidFill>
            <a:srgbClr val="FFFAFA"/>
          </a:solidFill>
          <a:ln/>
        </p:spPr>
      </p:sp>
      <p:sp>
        <p:nvSpPr>
          <p:cNvPr id="4" name="Text 1"/>
          <p:cNvSpPr/>
          <p:nvPr/>
        </p:nvSpPr>
        <p:spPr>
          <a:xfrm>
            <a:off x="4003080" y="196000"/>
            <a:ext cx="10311344" cy="694373"/>
          </a:xfrm>
          <a:prstGeom prst="rect">
            <a:avLst/>
          </a:prstGeom>
          <a:noFill/>
          <a:ln/>
        </p:spPr>
        <p:txBody>
          <a:bodyPr wrap="none" rtlCol="0" anchor="t"/>
          <a:lstStyle/>
          <a:p>
            <a:pPr marL="0" indent="0">
              <a:lnSpc>
                <a:spcPts val="5468"/>
              </a:lnSpc>
              <a:buNone/>
            </a:pPr>
            <a:r>
              <a:rPr lang="en-US" sz="4000" dirty="0">
                <a:solidFill>
                  <a:srgbClr val="1F1E1E"/>
                </a:solidFill>
                <a:latin typeface="Red Hat Text" pitchFamily="34" charset="0"/>
                <a:ea typeface="Red Hat Text" pitchFamily="34" charset="-122"/>
                <a:cs typeface="Red Hat Text" pitchFamily="34" charset="-120"/>
              </a:rPr>
              <a:t>REGIONAL DISPARITIES IN LITERACY LEVELS</a:t>
            </a:r>
            <a:endParaRPr lang="en-US" sz="4000" dirty="0"/>
          </a:p>
        </p:txBody>
      </p:sp>
      <p:sp>
        <p:nvSpPr>
          <p:cNvPr id="5" name="Text 2"/>
          <p:cNvSpPr/>
          <p:nvPr/>
        </p:nvSpPr>
        <p:spPr>
          <a:xfrm>
            <a:off x="4382429" y="1086373"/>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High Literacy States</a:t>
            </a:r>
            <a:endParaRPr lang="en-US" sz="2187" dirty="0"/>
          </a:p>
        </p:txBody>
      </p:sp>
      <p:sp>
        <p:nvSpPr>
          <p:cNvPr id="6" name="Text 3"/>
          <p:cNvSpPr/>
          <p:nvPr/>
        </p:nvSpPr>
        <p:spPr>
          <a:xfrm>
            <a:off x="4382429" y="2212805"/>
            <a:ext cx="2949416"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Kerala, Delhi, and Himachal Pradesh lead with literacy rates above 80%.</a:t>
            </a:r>
            <a:endParaRPr lang="en-US" sz="1750" dirty="0"/>
          </a:p>
        </p:txBody>
      </p:sp>
      <p:sp>
        <p:nvSpPr>
          <p:cNvPr id="7" name="Text 4"/>
          <p:cNvSpPr/>
          <p:nvPr/>
        </p:nvSpPr>
        <p:spPr>
          <a:xfrm>
            <a:off x="7860353" y="1086373"/>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Low Literacy States</a:t>
            </a:r>
            <a:endParaRPr lang="en-US" sz="2187" dirty="0"/>
          </a:p>
        </p:txBody>
      </p:sp>
      <p:sp>
        <p:nvSpPr>
          <p:cNvPr id="8" name="Text 5"/>
          <p:cNvSpPr/>
          <p:nvPr/>
        </p:nvSpPr>
        <p:spPr>
          <a:xfrm>
            <a:off x="7774390" y="2216265"/>
            <a:ext cx="2949416"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Rajasthan, Uttar Pradesh, and Bihar struggle with literacy rates below 70%.</a:t>
            </a:r>
            <a:endParaRPr lang="en-US" sz="1750" dirty="0"/>
          </a:p>
        </p:txBody>
      </p:sp>
      <p:sp>
        <p:nvSpPr>
          <p:cNvPr id="9" name="Text 6"/>
          <p:cNvSpPr/>
          <p:nvPr/>
        </p:nvSpPr>
        <p:spPr>
          <a:xfrm>
            <a:off x="11338277" y="1086373"/>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Gender Imbalance</a:t>
            </a:r>
            <a:endParaRPr lang="en-US" sz="2187" dirty="0"/>
          </a:p>
        </p:txBody>
      </p:sp>
      <p:sp>
        <p:nvSpPr>
          <p:cNvPr id="10" name="Text 7"/>
          <p:cNvSpPr/>
          <p:nvPr/>
        </p:nvSpPr>
        <p:spPr>
          <a:xfrm>
            <a:off x="11252314" y="2216265"/>
            <a:ext cx="2949416"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The gender gap in literacy remains significant, with lower rates for women in many states.</a:t>
            </a:r>
            <a:endParaRPr lang="en-US" sz="1750" dirty="0"/>
          </a:p>
        </p:txBody>
      </p:sp>
      <p:sp>
        <p:nvSpPr>
          <p:cNvPr id="12" name="Arrow: Down 11">
            <a:extLst>
              <a:ext uri="{FF2B5EF4-FFF2-40B4-BE49-F238E27FC236}">
                <a16:creationId xmlns:a16="http://schemas.microsoft.com/office/drawing/2014/main" id="{E5F2E577-2070-45F7-9F18-3C5C3A203A50}"/>
              </a:ext>
            </a:extLst>
          </p:cNvPr>
          <p:cNvSpPr/>
          <p:nvPr/>
        </p:nvSpPr>
        <p:spPr>
          <a:xfrm>
            <a:off x="5503545" y="1573586"/>
            <a:ext cx="267629" cy="3471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Down 12">
            <a:extLst>
              <a:ext uri="{FF2B5EF4-FFF2-40B4-BE49-F238E27FC236}">
                <a16:creationId xmlns:a16="http://schemas.microsoft.com/office/drawing/2014/main" id="{BFB91A92-DDFF-4732-BDE7-3C0D63AAA60A}"/>
              </a:ext>
            </a:extLst>
          </p:cNvPr>
          <p:cNvSpPr/>
          <p:nvPr/>
        </p:nvSpPr>
        <p:spPr>
          <a:xfrm>
            <a:off x="8981469" y="1535247"/>
            <a:ext cx="267629" cy="3471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Down 13">
            <a:extLst>
              <a:ext uri="{FF2B5EF4-FFF2-40B4-BE49-F238E27FC236}">
                <a16:creationId xmlns:a16="http://schemas.microsoft.com/office/drawing/2014/main" id="{FE77DA59-C83B-4EA7-A1B8-D6D1FC92F3F2}"/>
              </a:ext>
            </a:extLst>
          </p:cNvPr>
          <p:cNvSpPr/>
          <p:nvPr/>
        </p:nvSpPr>
        <p:spPr>
          <a:xfrm>
            <a:off x="12459393" y="1573586"/>
            <a:ext cx="267629" cy="3471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Image 1" descr="preencoded.png">
            <a:extLst>
              <a:ext uri="{FF2B5EF4-FFF2-40B4-BE49-F238E27FC236}">
                <a16:creationId xmlns:a16="http://schemas.microsoft.com/office/drawing/2014/main" id="{BEB33D92-4695-4326-9695-2ED8BF57BA53}"/>
              </a:ext>
            </a:extLst>
          </p:cNvPr>
          <p:cNvPicPr>
            <a:picLocks noChangeAspect="1"/>
          </p:cNvPicPr>
          <p:nvPr/>
        </p:nvPicPr>
        <p:blipFill>
          <a:blip r:embed="rId4"/>
          <a:stretch>
            <a:fillRect/>
          </a:stretch>
        </p:blipFill>
        <p:spPr>
          <a:xfrm>
            <a:off x="24395" y="8657"/>
            <a:ext cx="3657600" cy="8229600"/>
          </a:xfrm>
          <a:prstGeom prst="rect">
            <a:avLst/>
          </a:prstGeom>
        </p:spPr>
      </p:pic>
      <p:pic>
        <p:nvPicPr>
          <p:cNvPr id="1028" name="Picture 4">
            <a:extLst>
              <a:ext uri="{FF2B5EF4-FFF2-40B4-BE49-F238E27FC236}">
                <a16:creationId xmlns:a16="http://schemas.microsoft.com/office/drawing/2014/main" id="{B415220C-5D04-4C4B-AD4F-668A6876C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429" y="3766223"/>
            <a:ext cx="9552646" cy="4110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FFFAFA"/>
          </a:solidFill>
          <a:ln/>
        </p:spPr>
      </p:sp>
      <p:sp>
        <p:nvSpPr>
          <p:cNvPr id="4" name="Text 1"/>
          <p:cNvSpPr/>
          <p:nvPr/>
        </p:nvSpPr>
        <p:spPr>
          <a:xfrm>
            <a:off x="602429" y="292339"/>
            <a:ext cx="11679464" cy="903643"/>
          </a:xfrm>
          <a:prstGeom prst="rect">
            <a:avLst/>
          </a:prstGeom>
          <a:noFill/>
          <a:ln/>
        </p:spPr>
        <p:txBody>
          <a:bodyPr wrap="square" rtlCol="0" anchor="t"/>
          <a:lstStyle/>
          <a:p>
            <a:pPr>
              <a:lnSpc>
                <a:spcPts val="5468"/>
              </a:lnSpc>
            </a:pPr>
            <a:r>
              <a:rPr lang="en-IN" sz="4000" dirty="0">
                <a:latin typeface="Red Hat Text"/>
                <a:ea typeface="Red Hat Text"/>
              </a:rPr>
              <a:t>OVERVIEW OF LITERACY RATES</a:t>
            </a:r>
            <a:endParaRPr lang="en-US" sz="4000" dirty="0">
              <a:latin typeface="Red Hat Text"/>
              <a:ea typeface="Red Hat Text"/>
            </a:endParaRPr>
          </a:p>
        </p:txBody>
      </p:sp>
      <p:sp>
        <p:nvSpPr>
          <p:cNvPr id="6" name="Text 3"/>
          <p:cNvSpPr/>
          <p:nvPr/>
        </p:nvSpPr>
        <p:spPr>
          <a:xfrm>
            <a:off x="2547104" y="3690223"/>
            <a:ext cx="102394" cy="416481"/>
          </a:xfrm>
          <a:prstGeom prst="rect">
            <a:avLst/>
          </a:prstGeom>
          <a:noFill/>
          <a:ln/>
        </p:spPr>
        <p:txBody>
          <a:bodyPr wrap="none" rtlCol="0" anchor="t"/>
          <a:lstStyle/>
          <a:p>
            <a:pPr marL="0" indent="0" algn="ctr">
              <a:lnSpc>
                <a:spcPts val="3281"/>
              </a:lnSpc>
              <a:buNone/>
            </a:pPr>
            <a:endParaRPr lang="en-US" sz="2624" dirty="0"/>
          </a:p>
        </p:txBody>
      </p:sp>
      <p:sp>
        <p:nvSpPr>
          <p:cNvPr id="14" name="Text 11"/>
          <p:cNvSpPr/>
          <p:nvPr/>
        </p:nvSpPr>
        <p:spPr>
          <a:xfrm>
            <a:off x="2500670" y="5353526"/>
            <a:ext cx="195382"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3070503" y="538817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602429" y="1241100"/>
            <a:ext cx="4133612"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t>
            </a:r>
            <a:endParaRPr lang="en-US" sz="1750" dirty="0"/>
          </a:p>
        </p:txBody>
      </p:sp>
      <p:sp>
        <p:nvSpPr>
          <p:cNvPr id="18" name="Text 15"/>
          <p:cNvSpPr/>
          <p:nvPr/>
        </p:nvSpPr>
        <p:spPr>
          <a:xfrm>
            <a:off x="7573208" y="5353526"/>
            <a:ext cx="205978" cy="416481"/>
          </a:xfrm>
          <a:prstGeom prst="rect">
            <a:avLst/>
          </a:prstGeom>
          <a:noFill/>
          <a:ln/>
        </p:spPr>
        <p:txBody>
          <a:bodyPr wrap="none" rtlCol="0" anchor="t"/>
          <a:lstStyle/>
          <a:p>
            <a:pPr marL="0" indent="0" algn="ctr">
              <a:lnSpc>
                <a:spcPts val="3281"/>
              </a:lnSpc>
              <a:buNone/>
            </a:pPr>
            <a:endParaRPr lang="en-US" sz="2624" dirty="0"/>
          </a:p>
        </p:txBody>
      </p:sp>
      <p:pic>
        <p:nvPicPr>
          <p:cNvPr id="2052" name="Picture 4">
            <a:extLst>
              <a:ext uri="{FF2B5EF4-FFF2-40B4-BE49-F238E27FC236}">
                <a16:creationId xmlns:a16="http://schemas.microsoft.com/office/drawing/2014/main" id="{EC52F995-40E2-456D-816A-93C6B0102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29" y="1105504"/>
            <a:ext cx="6833732" cy="30849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940CE09-D35D-4DF2-A23C-378A27D80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9186" y="1113598"/>
            <a:ext cx="6318687" cy="30768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C0F24EF-89EC-42DA-BC8A-C1A31BC83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29" y="4471638"/>
            <a:ext cx="6833732" cy="34656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C14490B-B414-4F81-BBE9-79AC3A23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9185" y="4471638"/>
            <a:ext cx="6318687" cy="3465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4276164" y="303694"/>
            <a:ext cx="10031506" cy="1105558"/>
          </a:xfrm>
          <a:prstGeom prst="rect">
            <a:avLst/>
          </a:prstGeom>
          <a:noFill/>
          <a:ln/>
        </p:spPr>
        <p:txBody>
          <a:bodyPr wrap="square" rtlCol="0" anchor="t"/>
          <a:lstStyle/>
          <a:p>
            <a:r>
              <a:rPr lang="en-IN" sz="3500" dirty="0">
                <a:latin typeface="Red Hat Text"/>
                <a:ea typeface="Red Hat Text"/>
              </a:rPr>
              <a:t>DATA CATEGORY BY STATE, UNION TERRITORY, COUNTRY </a:t>
            </a:r>
          </a:p>
        </p:txBody>
      </p:sp>
      <p:pic>
        <p:nvPicPr>
          <p:cNvPr id="18" name="Image 1" descr="preencoded.png">
            <a:extLst>
              <a:ext uri="{FF2B5EF4-FFF2-40B4-BE49-F238E27FC236}">
                <a16:creationId xmlns:a16="http://schemas.microsoft.com/office/drawing/2014/main" id="{03F85A87-5801-43B0-95B2-937A6F8EC996}"/>
              </a:ext>
            </a:extLst>
          </p:cNvPr>
          <p:cNvPicPr>
            <a:picLocks noChangeAspect="1"/>
          </p:cNvPicPr>
          <p:nvPr/>
        </p:nvPicPr>
        <p:blipFill>
          <a:blip r:embed="rId4"/>
          <a:stretch>
            <a:fillRect/>
          </a:stretch>
        </p:blipFill>
        <p:spPr>
          <a:xfrm>
            <a:off x="24395" y="8657"/>
            <a:ext cx="3657600" cy="8229600"/>
          </a:xfrm>
          <a:prstGeom prst="rect">
            <a:avLst/>
          </a:prstGeom>
        </p:spPr>
      </p:pic>
      <p:pic>
        <p:nvPicPr>
          <p:cNvPr id="3074" name="Picture 2">
            <a:extLst>
              <a:ext uri="{FF2B5EF4-FFF2-40B4-BE49-F238E27FC236}">
                <a16:creationId xmlns:a16="http://schemas.microsoft.com/office/drawing/2014/main" id="{BFB3BE08-1ED4-42BB-9703-CCC09971E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164" y="1409252"/>
            <a:ext cx="9757186" cy="6411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82127" y="221770"/>
            <a:ext cx="10031506" cy="761313"/>
          </a:xfrm>
          <a:prstGeom prst="rect">
            <a:avLst/>
          </a:prstGeom>
          <a:noFill/>
          <a:ln/>
        </p:spPr>
        <p:txBody>
          <a:bodyPr wrap="square" rtlCol="0" anchor="t"/>
          <a:lstStyle/>
          <a:p>
            <a:r>
              <a:rPr lang="en-IN" sz="3500" dirty="0">
                <a:latin typeface="Red Hat Text"/>
                <a:ea typeface="Red Hat Text"/>
              </a:rPr>
              <a:t>DATA CATEGORY VIOLIN PLOTS</a:t>
            </a:r>
          </a:p>
        </p:txBody>
      </p:sp>
      <p:pic>
        <p:nvPicPr>
          <p:cNvPr id="4100" name="Picture 4">
            <a:extLst>
              <a:ext uri="{FF2B5EF4-FFF2-40B4-BE49-F238E27FC236}">
                <a16:creationId xmlns:a16="http://schemas.microsoft.com/office/drawing/2014/main" id="{D666F70A-FCFB-4AC0-B5D8-67630EBD6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127" y="983083"/>
            <a:ext cx="6433073" cy="32123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E126E13-68C9-4393-836D-6D14144CC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983083"/>
            <a:ext cx="6433073" cy="3212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C581EC6-8E7C-4F71-A0C6-FEB5571BE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127" y="4166786"/>
            <a:ext cx="6433073" cy="311971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041F06A-3059-4463-A6B3-4CFE410D0B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4195482"/>
            <a:ext cx="6433074" cy="309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8" name="Text 1">
            <a:extLst>
              <a:ext uri="{FF2B5EF4-FFF2-40B4-BE49-F238E27FC236}">
                <a16:creationId xmlns:a16="http://schemas.microsoft.com/office/drawing/2014/main" id="{136C14C3-3134-40C8-A78E-5DE9CB3A303F}"/>
              </a:ext>
            </a:extLst>
          </p:cNvPr>
          <p:cNvSpPr/>
          <p:nvPr/>
        </p:nvSpPr>
        <p:spPr>
          <a:xfrm>
            <a:off x="570155" y="221770"/>
            <a:ext cx="13490089" cy="1230512"/>
          </a:xfrm>
          <a:prstGeom prst="rect">
            <a:avLst/>
          </a:prstGeom>
          <a:noFill/>
          <a:ln/>
        </p:spPr>
        <p:txBody>
          <a:bodyPr wrap="square" rtlCol="0" anchor="t"/>
          <a:lstStyle/>
          <a:p>
            <a:r>
              <a:rPr lang="en-IN" sz="3500" dirty="0">
                <a:latin typeface="Red Hat Text"/>
              </a:rPr>
              <a:t>LITERACY RATES TREND OVER YEARS WITH SELECTED STATES</a:t>
            </a:r>
          </a:p>
        </p:txBody>
      </p:sp>
      <p:pic>
        <p:nvPicPr>
          <p:cNvPr id="5122" name="Picture 2">
            <a:extLst>
              <a:ext uri="{FF2B5EF4-FFF2-40B4-BE49-F238E27FC236}">
                <a16:creationId xmlns:a16="http://schemas.microsoft.com/office/drawing/2014/main" id="{2E6BE8BE-DD04-4DCC-B2D4-823B33FEA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55" y="989704"/>
            <a:ext cx="13490089" cy="7125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1">
            <a:extLst>
              <a:ext uri="{FF2B5EF4-FFF2-40B4-BE49-F238E27FC236}">
                <a16:creationId xmlns:a16="http://schemas.microsoft.com/office/drawing/2014/main" id="{136C14C3-3134-40C8-A78E-5DE9CB3A303F}"/>
              </a:ext>
            </a:extLst>
          </p:cNvPr>
          <p:cNvSpPr/>
          <p:nvPr/>
        </p:nvSpPr>
        <p:spPr>
          <a:xfrm>
            <a:off x="570155" y="221770"/>
            <a:ext cx="13490089" cy="761313"/>
          </a:xfrm>
          <a:prstGeom prst="rect">
            <a:avLst/>
          </a:prstGeom>
          <a:noFill/>
          <a:ln/>
        </p:spPr>
        <p:txBody>
          <a:bodyPr wrap="square" rtlCol="0" anchor="t"/>
          <a:lstStyle/>
          <a:p>
            <a:r>
              <a:rPr lang="en-IN" sz="4000" dirty="0">
                <a:latin typeface="Red Hat Text"/>
              </a:rPr>
              <a:t>LITERACY RATES TREND OVER YEARS WITH SELECTED STATES</a:t>
            </a:r>
          </a:p>
        </p:txBody>
      </p:sp>
      <p:pic>
        <p:nvPicPr>
          <p:cNvPr id="6148" name="Picture 4">
            <a:extLst>
              <a:ext uri="{FF2B5EF4-FFF2-40B4-BE49-F238E27FC236}">
                <a16:creationId xmlns:a16="http://schemas.microsoft.com/office/drawing/2014/main" id="{60048B60-A888-4881-AE44-34F0C12FF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55" y="983084"/>
            <a:ext cx="13490089" cy="702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11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dirty="0"/>
          </a:p>
        </p:txBody>
      </p:sp>
      <p:sp>
        <p:nvSpPr>
          <p:cNvPr id="4" name="Text 1"/>
          <p:cNvSpPr/>
          <p:nvPr/>
        </p:nvSpPr>
        <p:spPr>
          <a:xfrm>
            <a:off x="5728711" y="444222"/>
            <a:ext cx="7772136" cy="781475"/>
          </a:xfrm>
          <a:prstGeom prst="rect">
            <a:avLst/>
          </a:prstGeom>
          <a:noFill/>
          <a:ln/>
        </p:spPr>
        <p:txBody>
          <a:bodyPr wrap="square" rtlCol="0" anchor="t"/>
          <a:lstStyle/>
          <a:p>
            <a:pPr marL="0" indent="0">
              <a:lnSpc>
                <a:spcPts val="5468"/>
              </a:lnSpc>
              <a:buNone/>
            </a:pPr>
            <a:r>
              <a:rPr lang="en-US" sz="4000" dirty="0">
                <a:latin typeface="Red Hat Text"/>
                <a:ea typeface="Red Hat Text"/>
              </a:rPr>
              <a:t>LETS FIND HIGHEST &amp; LOWEST</a:t>
            </a:r>
          </a:p>
        </p:txBody>
      </p:sp>
      <p:sp>
        <p:nvSpPr>
          <p:cNvPr id="6" name="Text 2"/>
          <p:cNvSpPr/>
          <p:nvPr/>
        </p:nvSpPr>
        <p:spPr>
          <a:xfrm>
            <a:off x="5605284" y="2946211"/>
            <a:ext cx="3421427" cy="347186"/>
          </a:xfrm>
          <a:prstGeom prst="rect">
            <a:avLst/>
          </a:prstGeom>
          <a:noFill/>
          <a:ln/>
        </p:spPr>
        <p:txBody>
          <a:bodyPr wrap="none" rtlCol="0" anchor="t"/>
          <a:lstStyle/>
          <a:p>
            <a:pPr>
              <a:lnSpc>
                <a:spcPts val="2734"/>
              </a:lnSpc>
            </a:pPr>
            <a:r>
              <a:rPr lang="en-US" sz="2800" dirty="0">
                <a:solidFill>
                  <a:srgbClr val="1F1E1E"/>
                </a:solidFill>
                <a:latin typeface="Red Hat Text" pitchFamily="34" charset="0"/>
                <a:ea typeface="Red Hat Text" pitchFamily="34" charset="-122"/>
                <a:cs typeface="Red Hat Text" pitchFamily="34" charset="-120"/>
              </a:rPr>
              <a:t>HIGH LITERACY STATES</a:t>
            </a:r>
            <a:endParaRPr lang="en-US" sz="2800" dirty="0"/>
          </a:p>
        </p:txBody>
      </p:sp>
      <p:sp>
        <p:nvSpPr>
          <p:cNvPr id="7" name="Text 3"/>
          <p:cNvSpPr/>
          <p:nvPr/>
        </p:nvSpPr>
        <p:spPr>
          <a:xfrm>
            <a:off x="6236849" y="3884484"/>
            <a:ext cx="3718924" cy="1421606"/>
          </a:xfrm>
          <a:prstGeom prst="rect">
            <a:avLst/>
          </a:prstGeom>
          <a:noFill/>
          <a:ln/>
        </p:spPr>
        <p:txBody>
          <a:bodyPr wrap="square" rtlCol="0" anchor="t"/>
          <a:lstStyle/>
          <a:p>
            <a:endParaRPr lang="en-IN" dirty="0"/>
          </a:p>
        </p:txBody>
      </p:sp>
      <p:pic>
        <p:nvPicPr>
          <p:cNvPr id="8" name="Image 2" descr="preencoded.png"/>
          <p:cNvPicPr>
            <a:picLocks noChangeAspect="1"/>
          </p:cNvPicPr>
          <p:nvPr/>
        </p:nvPicPr>
        <p:blipFill>
          <a:blip r:embed="rId4"/>
          <a:stretch>
            <a:fillRect/>
          </a:stretch>
        </p:blipFill>
        <p:spPr>
          <a:xfrm>
            <a:off x="7027951" y="1561738"/>
            <a:ext cx="930011" cy="930011"/>
          </a:xfrm>
          <a:prstGeom prst="rect">
            <a:avLst/>
          </a:prstGeom>
        </p:spPr>
      </p:pic>
      <p:sp>
        <p:nvSpPr>
          <p:cNvPr id="9" name="Text 4"/>
          <p:cNvSpPr/>
          <p:nvPr/>
        </p:nvSpPr>
        <p:spPr>
          <a:xfrm>
            <a:off x="9765806" y="2906769"/>
            <a:ext cx="4382042" cy="426071"/>
          </a:xfrm>
          <a:prstGeom prst="rect">
            <a:avLst/>
          </a:prstGeom>
          <a:noFill/>
          <a:ln/>
        </p:spPr>
        <p:txBody>
          <a:bodyPr wrap="square" rtlCol="0" anchor="t"/>
          <a:lstStyle/>
          <a:p>
            <a:pPr>
              <a:lnSpc>
                <a:spcPts val="2734"/>
              </a:lnSpc>
            </a:pPr>
            <a:r>
              <a:rPr lang="en-US" sz="2800" dirty="0">
                <a:solidFill>
                  <a:srgbClr val="1F1E1E"/>
                </a:solidFill>
                <a:latin typeface="Red Hat Text" pitchFamily="34" charset="0"/>
                <a:ea typeface="Red Hat Text" pitchFamily="34" charset="-122"/>
                <a:cs typeface="Red Hat Text" pitchFamily="34" charset="-120"/>
              </a:rPr>
              <a:t>LOW LITERACY STATES</a:t>
            </a:r>
            <a:endParaRPr lang="en-US" sz="2800" dirty="0"/>
          </a:p>
        </p:txBody>
      </p:sp>
      <p:pic>
        <p:nvPicPr>
          <p:cNvPr id="14" name="Image 4" descr="preencoded.png"/>
          <p:cNvPicPr>
            <a:picLocks noChangeAspect="1"/>
          </p:cNvPicPr>
          <p:nvPr/>
        </p:nvPicPr>
        <p:blipFill>
          <a:blip r:embed="rId5"/>
          <a:stretch>
            <a:fillRect/>
          </a:stretch>
        </p:blipFill>
        <p:spPr>
          <a:xfrm>
            <a:off x="11279918" y="1561738"/>
            <a:ext cx="930011" cy="930011"/>
          </a:xfrm>
          <a:prstGeom prst="rect">
            <a:avLst/>
          </a:prstGeom>
        </p:spPr>
      </p:pic>
      <p:sp>
        <p:nvSpPr>
          <p:cNvPr id="18" name="Rectangle: Rounded Corners 17">
            <a:extLst>
              <a:ext uri="{FF2B5EF4-FFF2-40B4-BE49-F238E27FC236}">
                <a16:creationId xmlns:a16="http://schemas.microsoft.com/office/drawing/2014/main" id="{A5E42C36-36A1-494A-BEC3-483DCAFD250B}"/>
              </a:ext>
            </a:extLst>
          </p:cNvPr>
          <p:cNvSpPr/>
          <p:nvPr/>
        </p:nvSpPr>
        <p:spPr>
          <a:xfrm>
            <a:off x="5605284" y="4508853"/>
            <a:ext cx="3859840" cy="269966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3">
            <a:extLst>
              <a:ext uri="{FF2B5EF4-FFF2-40B4-BE49-F238E27FC236}">
                <a16:creationId xmlns:a16="http://schemas.microsoft.com/office/drawing/2014/main" id="{11396400-ED41-4592-90ED-8DE1B084DAB2}"/>
              </a:ext>
            </a:extLst>
          </p:cNvPr>
          <p:cNvSpPr/>
          <p:nvPr/>
        </p:nvSpPr>
        <p:spPr>
          <a:xfrm>
            <a:off x="5779286" y="4692371"/>
            <a:ext cx="3612980" cy="2332624"/>
          </a:xfrm>
          <a:prstGeom prst="rect">
            <a:avLst/>
          </a:prstGeom>
          <a:noFill/>
          <a:ln/>
        </p:spPr>
        <p:txBody>
          <a:bodyPr wrap="square" rtlCol="0" anchor="t"/>
          <a:lstStyle/>
          <a:p>
            <a:pPr marL="342900" indent="-342900">
              <a:buFont typeface="+mj-lt"/>
              <a:buAutoNum type="arabicPeriod"/>
            </a:pPr>
            <a:r>
              <a:rPr lang="en-IN" dirty="0">
                <a:latin typeface="Roboto"/>
              </a:rPr>
              <a:t>Kerala - Literacy Rate: 94.0%</a:t>
            </a:r>
          </a:p>
          <a:p>
            <a:pPr marL="342900" indent="-342900">
              <a:buFont typeface="+mj-lt"/>
              <a:buAutoNum type="arabicPeriod"/>
            </a:pPr>
            <a:r>
              <a:rPr lang="en-IN" dirty="0">
                <a:latin typeface="Roboto"/>
              </a:rPr>
              <a:t>Lakshadweep - Literacy Rate: 91.8%</a:t>
            </a:r>
          </a:p>
          <a:p>
            <a:pPr marL="342900" indent="-342900">
              <a:buFont typeface="+mj-lt"/>
              <a:buAutoNum type="arabicPeriod"/>
            </a:pPr>
            <a:r>
              <a:rPr lang="en-IN" dirty="0">
                <a:latin typeface="Roboto"/>
              </a:rPr>
              <a:t>Mizoram - Literacy Rate: 91.3%</a:t>
            </a:r>
          </a:p>
          <a:p>
            <a:pPr marL="342900" indent="-342900">
              <a:buFont typeface="+mj-lt"/>
              <a:buAutoNum type="arabicPeriod"/>
            </a:pPr>
            <a:r>
              <a:rPr lang="en-IN" dirty="0">
                <a:latin typeface="Roboto"/>
              </a:rPr>
              <a:t>Goa - Literacy Rate: 88.7%</a:t>
            </a:r>
          </a:p>
          <a:p>
            <a:pPr marL="342900" indent="-342900">
              <a:buFont typeface="+mj-lt"/>
              <a:buAutoNum type="arabicPeriod"/>
            </a:pPr>
            <a:r>
              <a:rPr lang="en-IN" dirty="0">
                <a:latin typeface="Roboto"/>
              </a:rPr>
              <a:t>Tripura - Literacy Rate: 87.2%</a:t>
            </a:r>
          </a:p>
        </p:txBody>
      </p:sp>
      <p:sp>
        <p:nvSpPr>
          <p:cNvPr id="20" name="Arrow: Down 19">
            <a:extLst>
              <a:ext uri="{FF2B5EF4-FFF2-40B4-BE49-F238E27FC236}">
                <a16:creationId xmlns:a16="http://schemas.microsoft.com/office/drawing/2014/main" id="{93C9A43B-B0F2-49A3-A544-33BAF886C0E1}"/>
              </a:ext>
            </a:extLst>
          </p:cNvPr>
          <p:cNvSpPr/>
          <p:nvPr/>
        </p:nvSpPr>
        <p:spPr>
          <a:xfrm>
            <a:off x="7313032" y="3668880"/>
            <a:ext cx="334597" cy="590165"/>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6480451B-E467-4C2D-A266-997084D3B4E3}"/>
              </a:ext>
            </a:extLst>
          </p:cNvPr>
          <p:cNvSpPr/>
          <p:nvPr/>
        </p:nvSpPr>
        <p:spPr>
          <a:xfrm>
            <a:off x="11583300" y="3668881"/>
            <a:ext cx="334597" cy="590165"/>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7388755D-F7A8-4490-8222-EA9D471668CA}"/>
              </a:ext>
            </a:extLst>
          </p:cNvPr>
          <p:cNvSpPr/>
          <p:nvPr/>
        </p:nvSpPr>
        <p:spPr>
          <a:xfrm>
            <a:off x="9765806" y="4472181"/>
            <a:ext cx="3859840" cy="2699659"/>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 5">
            <a:extLst>
              <a:ext uri="{FF2B5EF4-FFF2-40B4-BE49-F238E27FC236}">
                <a16:creationId xmlns:a16="http://schemas.microsoft.com/office/drawing/2014/main" id="{50738534-F61D-4903-A502-71F11870F8E2}"/>
              </a:ext>
            </a:extLst>
          </p:cNvPr>
          <p:cNvSpPr/>
          <p:nvPr/>
        </p:nvSpPr>
        <p:spPr>
          <a:xfrm>
            <a:off x="9936673" y="4569266"/>
            <a:ext cx="3518110" cy="2578834"/>
          </a:xfrm>
          <a:prstGeom prst="rect">
            <a:avLst/>
          </a:prstGeom>
          <a:noFill/>
          <a:ln/>
        </p:spPr>
        <p:txBody>
          <a:bodyPr wrap="square" rtlCol="0" anchor="t"/>
          <a:lstStyle/>
          <a:p>
            <a:pPr marL="342900" indent="-342900">
              <a:buFont typeface="+mj-lt"/>
              <a:buAutoNum type="arabicPeriod"/>
            </a:pPr>
            <a:r>
              <a:rPr lang="en-IN" dirty="0">
                <a:latin typeface="Roboto"/>
              </a:rPr>
              <a:t>Bihar - Literacy Rate: 61.8%</a:t>
            </a:r>
          </a:p>
          <a:p>
            <a:pPr marL="342900" indent="-342900">
              <a:buFont typeface="+mj-lt"/>
              <a:buAutoNum type="arabicPeriod"/>
            </a:pPr>
            <a:r>
              <a:rPr lang="en-IN" dirty="0">
                <a:latin typeface="Roboto"/>
              </a:rPr>
              <a:t>Arunachal Pradesh - Literacy Rate: 65.4%</a:t>
            </a:r>
          </a:p>
          <a:p>
            <a:pPr marL="342900" indent="-342900">
              <a:buFont typeface="+mj-lt"/>
              <a:buAutoNum type="arabicPeriod"/>
            </a:pPr>
            <a:r>
              <a:rPr lang="en-IN" dirty="0">
                <a:latin typeface="Roboto"/>
              </a:rPr>
              <a:t>Rajasthan - Literacy Rate: 66.1%</a:t>
            </a:r>
          </a:p>
          <a:p>
            <a:pPr marL="342900" indent="-342900">
              <a:buFont typeface="+mj-lt"/>
              <a:buAutoNum type="arabicPeriod"/>
            </a:pPr>
            <a:r>
              <a:rPr lang="en-IN" dirty="0">
                <a:latin typeface="Roboto"/>
              </a:rPr>
              <a:t>Jharkhand - Literacy Rate: 66.4%</a:t>
            </a:r>
          </a:p>
          <a:p>
            <a:pPr marL="342900" indent="-342900">
              <a:buFont typeface="+mj-lt"/>
              <a:buAutoNum type="arabicPeriod"/>
            </a:pPr>
            <a:r>
              <a:rPr lang="en-IN" dirty="0">
                <a:latin typeface="Roboto"/>
              </a:rPr>
              <a:t>Andhra Pradesh - Literacy Rate: 67.0%</a:t>
            </a:r>
          </a:p>
        </p:txBody>
      </p:sp>
      <p:pic>
        <p:nvPicPr>
          <p:cNvPr id="24" name="Image 1" descr="preencoded.png">
            <a:extLst>
              <a:ext uri="{FF2B5EF4-FFF2-40B4-BE49-F238E27FC236}">
                <a16:creationId xmlns:a16="http://schemas.microsoft.com/office/drawing/2014/main" id="{353AAC6C-CF82-4672-9A73-5B36FFE997B3}"/>
              </a:ext>
            </a:extLst>
          </p:cNvPr>
          <p:cNvPicPr>
            <a:picLocks noChangeAspect="1"/>
          </p:cNvPicPr>
          <p:nvPr/>
        </p:nvPicPr>
        <p:blipFill>
          <a:blip r:embed="rId6"/>
          <a:stretch>
            <a:fillRect/>
          </a:stretch>
        </p:blipFill>
        <p:spPr>
          <a:xfrm>
            <a:off x="24394" y="8657"/>
            <a:ext cx="4795343"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704</Words>
  <Application>Microsoft Office PowerPoint</Application>
  <PresentationFormat>Custom</PresentationFormat>
  <Paragraphs>62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Yash Shirsath</dc:creator>
  <cp:lastModifiedBy>Yash Shirsath</cp:lastModifiedBy>
  <cp:revision>26</cp:revision>
  <cp:lastPrinted>2024-03-30T20:47:01Z</cp:lastPrinted>
  <dcterms:created xsi:type="dcterms:W3CDTF">2024-03-30T18:44:07Z</dcterms:created>
  <dcterms:modified xsi:type="dcterms:W3CDTF">2024-03-30T21:02:27Z</dcterms:modified>
</cp:coreProperties>
</file>